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9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94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2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3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51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6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4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00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1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2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835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2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6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8C266B9D-DC87-430A-8D3A-2E83639A1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4B162D-1BD7-41E0-844F-F94AE2CE2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264404B-1C0F-4383-8FC3-A3E3264AA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19F5C88-C232-4D01-8DB1-8A0C673DD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EE7F17-8E08-4C69-8E22-661908E6D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873675"/>
            <a:ext cx="11296733" cy="51689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875D5EC9-F102-4F51-918C-DFDAACC3C0F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828" y="603113"/>
            <a:ext cx="5259362" cy="525936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9EAC23C6-4884-414E-8F08-881E28C4BD7E}"/>
              </a:ext>
            </a:extLst>
          </p:cNvPr>
          <p:cNvSpPr txBox="1"/>
          <p:nvPr/>
        </p:nvSpPr>
        <p:spPr>
          <a:xfrm>
            <a:off x="1763946" y="1680840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1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1st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834FB7-F93D-4CE3-B153-4FDE083D6568}"/>
              </a:ext>
            </a:extLst>
          </p:cNvPr>
          <p:cNvSpPr txBox="1"/>
          <p:nvPr/>
        </p:nvSpPr>
        <p:spPr>
          <a:xfrm>
            <a:off x="2658202" y="1680840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2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2nd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4E5D653-000C-4040-98E4-28EF2EFA84C8}"/>
              </a:ext>
            </a:extLst>
          </p:cNvPr>
          <p:cNvSpPr txBox="1"/>
          <p:nvPr/>
        </p:nvSpPr>
        <p:spPr>
          <a:xfrm>
            <a:off x="3550554" y="1680840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3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3rd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CD03B97-9074-46E7-BD46-22F6841940F6}"/>
              </a:ext>
            </a:extLst>
          </p:cNvPr>
          <p:cNvSpPr txBox="1"/>
          <p:nvPr/>
        </p:nvSpPr>
        <p:spPr>
          <a:xfrm>
            <a:off x="4426408" y="1680840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4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4th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06E41D4-DE80-4550-86D1-7E4AF5BB781E}"/>
              </a:ext>
            </a:extLst>
          </p:cNvPr>
          <p:cNvSpPr txBox="1"/>
          <p:nvPr/>
        </p:nvSpPr>
        <p:spPr>
          <a:xfrm>
            <a:off x="5311193" y="1679563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5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5th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0584338-7D5F-4476-9A6E-099FDC570F74}"/>
              </a:ext>
            </a:extLst>
          </p:cNvPr>
          <p:cNvSpPr txBox="1"/>
          <p:nvPr/>
        </p:nvSpPr>
        <p:spPr>
          <a:xfrm>
            <a:off x="6194892" y="1678581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6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6th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9AF69F-1829-40F5-AB92-95E0611180E9}"/>
              </a:ext>
            </a:extLst>
          </p:cNvPr>
          <p:cNvSpPr txBox="1"/>
          <p:nvPr/>
        </p:nvSpPr>
        <p:spPr>
          <a:xfrm>
            <a:off x="7083083" y="1678581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7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7th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31FADFB-49F0-4858-9AFD-3E563BD09FC7}"/>
              </a:ext>
            </a:extLst>
          </p:cNvPr>
          <p:cNvSpPr txBox="1"/>
          <p:nvPr/>
        </p:nvSpPr>
        <p:spPr>
          <a:xfrm>
            <a:off x="7959076" y="1679825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8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8th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B55745B-1D1B-40EB-AFBA-32EA82BACFD1}"/>
              </a:ext>
            </a:extLst>
          </p:cNvPr>
          <p:cNvSpPr txBox="1"/>
          <p:nvPr/>
        </p:nvSpPr>
        <p:spPr>
          <a:xfrm>
            <a:off x="8835414" y="1678581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9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9th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A03017-321B-445C-8604-92978C0A613C}"/>
              </a:ext>
            </a:extLst>
          </p:cNvPr>
          <p:cNvSpPr txBox="1"/>
          <p:nvPr/>
        </p:nvSpPr>
        <p:spPr>
          <a:xfrm>
            <a:off x="9708725" y="1680840"/>
            <a:ext cx="779228" cy="584775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0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10th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513BB42-17FF-40AC-BCFD-209475BFD0BA}"/>
              </a:ext>
            </a:extLst>
          </p:cNvPr>
          <p:cNvSpPr txBox="1"/>
          <p:nvPr/>
        </p:nvSpPr>
        <p:spPr>
          <a:xfrm>
            <a:off x="446533" y="1238133"/>
            <a:ext cx="11296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0" u="sng" dirty="0">
                <a:solidFill>
                  <a:schemeClr val="accent3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From the Caseload when no field is selected</a:t>
            </a:r>
            <a:r>
              <a:rPr lang="en-US" sz="1800" i="0" dirty="0">
                <a:solidFill>
                  <a:schemeClr val="accent3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 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B9CC58D-99C5-4D44-BFD8-84F8B5DEC49A}"/>
              </a:ext>
            </a:extLst>
          </p:cNvPr>
          <p:cNvSpPr txBox="1"/>
          <p:nvPr/>
        </p:nvSpPr>
        <p:spPr>
          <a:xfrm>
            <a:off x="455874" y="2607829"/>
            <a:ext cx="11287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i="0" u="sng" dirty="0">
                <a:solidFill>
                  <a:schemeClr val="accent3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From the Timeline when no field is selected</a:t>
            </a:r>
            <a:endParaRPr lang="en-US" u="sng" dirty="0">
              <a:solidFill>
                <a:schemeClr val="accent3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D706C39-E33E-4C94-B1E1-9621775E416A}"/>
              </a:ext>
            </a:extLst>
          </p:cNvPr>
          <p:cNvSpPr txBox="1"/>
          <p:nvPr/>
        </p:nvSpPr>
        <p:spPr>
          <a:xfrm>
            <a:off x="455874" y="4152609"/>
            <a:ext cx="11287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i="0" u="sng" dirty="0">
                <a:solidFill>
                  <a:schemeClr val="accent3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From an Event when no field is selected</a:t>
            </a:r>
            <a:r>
              <a:rPr lang="en-US" sz="1800" b="0" i="0" dirty="0">
                <a:solidFill>
                  <a:schemeClr val="accent3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E45368-D411-4431-8140-2C317D1C9438}"/>
              </a:ext>
            </a:extLst>
          </p:cNvPr>
          <p:cNvSpPr txBox="1"/>
          <p:nvPr/>
        </p:nvSpPr>
        <p:spPr>
          <a:xfrm>
            <a:off x="5624170" y="3045360"/>
            <a:ext cx="104706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C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Correspondence Category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61F8CA9-E751-47C6-B733-B08C5E548382}"/>
              </a:ext>
            </a:extLst>
          </p:cNvPr>
          <p:cNvSpPr txBox="1"/>
          <p:nvPr/>
        </p:nvSpPr>
        <p:spPr>
          <a:xfrm>
            <a:off x="4732457" y="3047658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S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Subpoena 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C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ategory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01FAA68-6A04-4C4C-862E-09E30BAB9040}"/>
              </a:ext>
            </a:extLst>
          </p:cNvPr>
          <p:cNvSpPr txBox="1"/>
          <p:nvPr/>
        </p:nvSpPr>
        <p:spPr>
          <a:xfrm>
            <a:off x="3840744" y="3043693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D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Deposition Category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B9F8CE1-3668-4E68-8CB9-90F42B1FCAEB}"/>
              </a:ext>
            </a:extLst>
          </p:cNvPr>
          <p:cNvSpPr txBox="1"/>
          <p:nvPr/>
        </p:nvSpPr>
        <p:spPr>
          <a:xfrm>
            <a:off x="2939405" y="3047658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H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Hearing Category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08A9E46-4203-4505-8B39-1D2B9B988FA0}"/>
              </a:ext>
            </a:extLst>
          </p:cNvPr>
          <p:cNvSpPr txBox="1"/>
          <p:nvPr/>
        </p:nvSpPr>
        <p:spPr>
          <a:xfrm>
            <a:off x="2046290" y="3045360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S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M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edical 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C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ategory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8C186CC-0850-4B00-8164-907ECF6E1312}"/>
              </a:ext>
            </a:extLst>
          </p:cNvPr>
          <p:cNvSpPr txBox="1"/>
          <p:nvPr/>
        </p:nvSpPr>
        <p:spPr>
          <a:xfrm>
            <a:off x="446533" y="554214"/>
            <a:ext cx="11296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i="0" dirty="0">
                <a:solidFill>
                  <a:schemeClr val="accent3">
                    <a:lumMod val="75000"/>
                  </a:schemeClr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Casefriend Keyboard Shortcut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34935CE-BB62-44FE-928F-F50CEFCCD477}"/>
              </a:ext>
            </a:extLst>
          </p:cNvPr>
          <p:cNvSpPr txBox="1"/>
          <p:nvPr/>
        </p:nvSpPr>
        <p:spPr>
          <a:xfrm>
            <a:off x="1134949" y="3043693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WordVisi_MSFontService"/>
              </a:rPr>
              <a:t>N</a:t>
            </a:r>
            <a:endParaRPr lang="en-US" sz="1200" b="1" i="0" dirty="0">
              <a:solidFill>
                <a:schemeClr val="accent3">
                  <a:lumMod val="75000"/>
                </a:schemeClr>
              </a:solidFill>
              <a:effectLst/>
              <a:latin typeface="WordVisi_MSFontService"/>
            </a:endParaRP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a New Event</a:t>
            </a:r>
          </a:p>
          <a:p>
            <a:pPr algn="ctr"/>
            <a:endParaRPr lang="en-US" sz="10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AAB9592-75D3-4764-BFE3-AD4EC61DD875}"/>
              </a:ext>
            </a:extLst>
          </p:cNvPr>
          <p:cNvSpPr txBox="1"/>
          <p:nvPr/>
        </p:nvSpPr>
        <p:spPr>
          <a:xfrm>
            <a:off x="6793924" y="3043693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L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he 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Liens Category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111BAFD-6826-461E-8A9A-1CD6E86CA2B2}"/>
              </a:ext>
            </a:extLst>
          </p:cNvPr>
          <p:cNvSpPr txBox="1"/>
          <p:nvPr/>
        </p:nvSpPr>
        <p:spPr>
          <a:xfrm>
            <a:off x="7697411" y="3046370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E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A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dd an Email to the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FD100CB-5AA3-4D04-A43C-63E9ADF81657}"/>
              </a:ext>
            </a:extLst>
          </p:cNvPr>
          <p:cNvSpPr txBox="1"/>
          <p:nvPr/>
        </p:nvSpPr>
        <p:spPr>
          <a:xfrm>
            <a:off x="8595753" y="3046807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X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C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reate and add Email to a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6AFF3B9-4E38-4ACD-AAEC-4449AAE60016}"/>
              </a:ext>
            </a:extLst>
          </p:cNvPr>
          <p:cNvSpPr txBox="1"/>
          <p:nvPr/>
        </p:nvSpPr>
        <p:spPr>
          <a:xfrm>
            <a:off x="9503572" y="3046101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U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U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pload a document to the case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CB3B356-57BA-4A49-A688-6D4D685ECE67}"/>
              </a:ext>
            </a:extLst>
          </p:cNvPr>
          <p:cNvSpPr txBox="1"/>
          <p:nvPr/>
        </p:nvSpPr>
        <p:spPr>
          <a:xfrm>
            <a:off x="10394871" y="3043693"/>
            <a:ext cx="78521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B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All Billing</a:t>
            </a:r>
          </a:p>
          <a:p>
            <a:pPr algn="ctr"/>
            <a:endParaRPr lang="en-US" sz="10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932790F-60EE-4011-804A-3F9797177491}"/>
              </a:ext>
            </a:extLst>
          </p:cNvPr>
          <p:cNvSpPr txBox="1"/>
          <p:nvPr/>
        </p:nvSpPr>
        <p:spPr>
          <a:xfrm>
            <a:off x="2640916" y="4585870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E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Event tab</a:t>
            </a:r>
          </a:p>
          <a:p>
            <a:pPr algn="ctr"/>
            <a:endParaRPr lang="en-US" sz="10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907A00A-7568-4BB8-982F-78A2BA7275A4}"/>
              </a:ext>
            </a:extLst>
          </p:cNvPr>
          <p:cNvSpPr txBox="1"/>
          <p:nvPr/>
        </p:nvSpPr>
        <p:spPr>
          <a:xfrm>
            <a:off x="3533268" y="4585870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X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Details tab</a:t>
            </a:r>
          </a:p>
          <a:p>
            <a:pPr algn="ctr"/>
            <a:endParaRPr lang="en-US" sz="10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6440D5E-D1CA-490D-B08A-65D6BA005F97}"/>
              </a:ext>
            </a:extLst>
          </p:cNvPr>
          <p:cNvSpPr txBox="1"/>
          <p:nvPr/>
        </p:nvSpPr>
        <p:spPr>
          <a:xfrm>
            <a:off x="4409122" y="4585870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D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Documents tab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D0AF53-C163-43A0-888E-022441BE85FD}"/>
              </a:ext>
            </a:extLst>
          </p:cNvPr>
          <p:cNvSpPr txBox="1"/>
          <p:nvPr/>
        </p:nvSpPr>
        <p:spPr>
          <a:xfrm>
            <a:off x="5293907" y="4584593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M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Open the Email tab</a:t>
            </a:r>
          </a:p>
          <a:p>
            <a:pPr algn="ctr"/>
            <a:endParaRPr lang="en-US" sz="10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25DBE25-9CD0-4E1F-88C7-F20C422CC5C2}"/>
              </a:ext>
            </a:extLst>
          </p:cNvPr>
          <p:cNvSpPr txBox="1"/>
          <p:nvPr/>
        </p:nvSpPr>
        <p:spPr>
          <a:xfrm>
            <a:off x="6177606" y="4583611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T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pen Tasks Alerts tab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8C8AA2E-3630-4BB4-A4D4-D7200A79E370}"/>
              </a:ext>
            </a:extLst>
          </p:cNvPr>
          <p:cNvSpPr txBox="1"/>
          <p:nvPr/>
        </p:nvSpPr>
        <p:spPr>
          <a:xfrm>
            <a:off x="7065797" y="4583611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4</a:t>
            </a: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N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ew Time 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E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ntry</a:t>
            </a:r>
          </a:p>
          <a:p>
            <a:pPr algn="ctr"/>
            <a:endParaRPr lang="en-US" sz="10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91432F3-2675-45E5-962A-CD0E36B93A9B}"/>
              </a:ext>
            </a:extLst>
          </p:cNvPr>
          <p:cNvSpPr txBox="1"/>
          <p:nvPr/>
        </p:nvSpPr>
        <p:spPr>
          <a:xfrm>
            <a:off x="7941790" y="4584855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WordVisi_MSFontService"/>
              </a:rPr>
              <a:t>L</a:t>
            </a:r>
            <a:endParaRPr lang="en-US" sz="1200" b="1" i="0" dirty="0">
              <a:solidFill>
                <a:schemeClr val="accent3">
                  <a:lumMod val="75000"/>
                </a:schemeClr>
              </a:solidFill>
              <a:effectLst/>
              <a:latin typeface="WordVisi_MSFontService"/>
            </a:endParaRPr>
          </a:p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WordVisi_MSFontService"/>
              </a:rPr>
              <a:t>O</a:t>
            </a:r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pen the Templates tab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369FDFF-C042-4C17-98BE-CEC969C97999}"/>
              </a:ext>
            </a:extLst>
          </p:cNvPr>
          <p:cNvSpPr txBox="1"/>
          <p:nvPr/>
        </p:nvSpPr>
        <p:spPr>
          <a:xfrm>
            <a:off x="8818128" y="4583611"/>
            <a:ext cx="779228" cy="738664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0" dirty="0">
                <a:solidFill>
                  <a:schemeClr val="accent3">
                    <a:lumMod val="75000"/>
                  </a:schemeClr>
                </a:solidFill>
                <a:effectLst/>
                <a:latin typeface="WordVisi_MSFontService"/>
              </a:rPr>
              <a:t>U</a:t>
            </a:r>
          </a:p>
          <a:p>
            <a:pPr algn="ctr"/>
            <a:r>
              <a:rPr lang="en-US" sz="1000" b="0" i="0" dirty="0">
                <a:solidFill>
                  <a:schemeClr val="accent1">
                    <a:lumMod val="75000"/>
                  </a:schemeClr>
                </a:solidFill>
                <a:effectLst/>
                <a:latin typeface="WordVisi_MSFontService"/>
              </a:rPr>
              <a:t>Upload a document</a:t>
            </a:r>
          </a:p>
          <a:p>
            <a:pPr algn="ctr"/>
            <a:endParaRPr lang="en-US" sz="1000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B671312-E1F1-4CAE-AE91-E4131E01E6F0}"/>
              </a:ext>
            </a:extLst>
          </p:cNvPr>
          <p:cNvSpPr/>
          <p:nvPr/>
        </p:nvSpPr>
        <p:spPr>
          <a:xfrm>
            <a:off x="446532" y="5862475"/>
            <a:ext cx="11287391" cy="516890"/>
          </a:xfrm>
          <a:prstGeom prst="rect">
            <a:avLst/>
          </a:prstGeom>
          <a:solidFill>
            <a:srgbClr val="1C2032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2" name="Picture 111" descr="A close up of a sign&#10;&#10;Description automatically generated">
            <a:extLst>
              <a:ext uri="{FF2B5EF4-FFF2-40B4-BE49-F238E27FC236}">
                <a16:creationId xmlns:a16="http://schemas.microsoft.com/office/drawing/2014/main" id="{DC6CF5A1-3E9F-411A-B592-0F37647AE4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620" y="5871646"/>
            <a:ext cx="2766646" cy="4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1029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21496</TotalTime>
  <Words>176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Calibri</vt:lpstr>
      <vt:lpstr>Century Schoolbook</vt:lpstr>
      <vt:lpstr>Franklin Gothic Book</vt:lpstr>
      <vt:lpstr>Segoe UI</vt:lpstr>
      <vt:lpstr>Segoe UI Black</vt:lpstr>
      <vt:lpstr>Times New Roman</vt:lpstr>
      <vt:lpstr>Wingdings 2</vt:lpstr>
      <vt:lpstr>WordVisi_MSFontService</vt:lpstr>
      <vt:lpstr>DividendVTI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Isermann</dc:creator>
  <cp:lastModifiedBy>Jeremy Isermann</cp:lastModifiedBy>
  <cp:revision>14</cp:revision>
  <cp:lastPrinted>2021-06-09T20:50:52Z</cp:lastPrinted>
  <dcterms:created xsi:type="dcterms:W3CDTF">2021-06-09T18:55:40Z</dcterms:created>
  <dcterms:modified xsi:type="dcterms:W3CDTF">2021-06-24T17:12:14Z</dcterms:modified>
</cp:coreProperties>
</file>